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sldIdLst>
    <p:sldId id="281" r:id="rId3"/>
    <p:sldId id="282" r:id="rId4"/>
    <p:sldId id="256" r:id="rId5"/>
    <p:sldId id="283" r:id="rId6"/>
    <p:sldId id="284" r:id="rId7"/>
    <p:sldId id="285" r:id="rId8"/>
    <p:sldId id="286" r:id="rId9"/>
    <p:sldId id="287" r:id="rId10"/>
    <p:sldId id="288" r:id="rId11"/>
    <p:sldId id="289" r:id="rId12"/>
    <p:sldId id="290" r:id="rId13"/>
    <p:sldId id="291" r:id="rId14"/>
    <p:sldId id="292" r:id="rId15"/>
    <p:sldId id="293" r:id="rId16"/>
    <p:sldId id="295" r:id="rId17"/>
    <p:sldId id="294" r:id="rId18"/>
    <p:sldId id="296" r:id="rId19"/>
    <p:sldId id="297" r:id="rId20"/>
    <p:sldId id="298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49" d="100"/>
          <a:sy n="49" d="100"/>
        </p:scale>
        <p:origin x="66" y="10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07C18C-1EFA-47EF-8E8C-1E93CDF1D2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2D4103D-1F0C-4F65-B83A-8DF14D8324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8E8CAF-8088-416A-A90F-C63E43DD33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95D37B-75AE-4836-89A3-5DBBBD0A59A1}" type="datetimeFigureOut">
              <a:rPr lang="en-GB" smtClean="0"/>
              <a:t>31/05/2023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306A36-A846-4A63-9335-384B080A6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61A38E-F46B-4C9E-8282-1ABEEB32A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BF034-A0A6-4F43-BF31-E5A6A6CA894E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685376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DCE9B9-DF81-4E48-8034-7F72299A2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F7DCF0-2082-4D74-8AF6-87C43B448F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6C5463-4B4A-417C-B058-E7C60AC25C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95D37B-75AE-4836-89A3-5DBBBD0A59A1}" type="datetimeFigureOut">
              <a:rPr lang="en-GB" smtClean="0"/>
              <a:t>31/05/2023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4E63DC-35C0-476B-B67D-1534C8C61F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5E6AFC-E8CB-4294-AC74-CB951DF1F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BF034-A0A6-4F43-BF31-E5A6A6CA894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06822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F2B5D4B-EB63-45C2-BABD-D3B56BFF9D5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FAFE5B-1D73-4583-842A-8EDE28D60C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F0FCC9-07A3-4FA0-B7A0-D0CCCC990F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95D37B-75AE-4836-89A3-5DBBBD0A59A1}" type="datetimeFigureOut">
              <a:rPr lang="en-GB" smtClean="0"/>
              <a:t>31/05/2023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569B01-16FB-4B90-9C61-4977034BE5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0CFFDD-5A10-4033-8EED-532B722BE1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BF034-A0A6-4F43-BF31-E5A6A6CA894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73103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C9C40-A930-4F2E-84B2-C832A30490F8}" type="datetime1">
              <a:rPr lang="en-GB" smtClean="0"/>
              <a:t>31/05/2023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AC8E3-2989-4E0F-9285-549793BE7C8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53580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A679A-1775-4109-94AD-3A143D80E987}" type="datetime1">
              <a:rPr lang="en-GB" smtClean="0"/>
              <a:t>31/05/2023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AC8E3-2989-4E0F-9285-549793BE7C8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848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EBF2F5-6320-4392-9107-9E92A3B8B76B}" type="datetime1">
              <a:rPr lang="en-GB" smtClean="0"/>
              <a:t>31/05/2023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AC8E3-2989-4E0F-9285-549793BE7C8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20116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E89715-6533-492C-8D2A-D2CE01B70D30}" type="datetime1">
              <a:rPr lang="en-GB" smtClean="0"/>
              <a:t>31/05/2023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AC8E3-2989-4E0F-9285-549793BE7C8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640155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310C0-CCC3-434B-8FF1-785BEDC51CE6}" type="datetime1">
              <a:rPr lang="en-GB" smtClean="0"/>
              <a:t>31/05/2023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AC8E3-2989-4E0F-9285-549793BE7C8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9847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AB489-760D-4215-ADA7-15080968FC9F}" type="datetime1">
              <a:rPr lang="en-GB" smtClean="0"/>
              <a:t>31/05/2023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AC8E3-2989-4E0F-9285-549793BE7C8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316340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C8C22-2FDA-4035-8F62-8B1C025994CC}" type="datetime1">
              <a:rPr lang="en-GB" smtClean="0"/>
              <a:t>31/05/2023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AC8E3-2989-4E0F-9285-549793BE7C8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218256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76664D-0B27-4CFB-A791-BC2017883AA1}" type="datetime1">
              <a:rPr lang="en-GB" smtClean="0"/>
              <a:t>31/05/2023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AC8E3-2989-4E0F-9285-549793BE7C8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38230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D2896-1A9C-4AC4-A253-93F498842A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4D69C0-231F-4740-A7F4-4631A428BF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7FE5A2-C10A-4FBB-B167-3D8BCAE705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95D37B-75AE-4836-89A3-5DBBBD0A59A1}" type="datetimeFigureOut">
              <a:rPr lang="en-GB" smtClean="0"/>
              <a:t>31/05/2023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4D3FC4-C6B6-4DD6-B713-21D716E317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EBBDFD-2313-4351-9223-CC7E5E4166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BF034-A0A6-4F43-BF31-E5A6A6CA894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501956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47D11-931F-42C6-8586-1EF6AAC5C7BC}" type="datetime1">
              <a:rPr lang="en-GB" smtClean="0"/>
              <a:t>31/05/2023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AC8E3-2989-4E0F-9285-549793BE7C8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506613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75F0E-5250-455E-9FA7-31EF56650B59}" type="datetime1">
              <a:rPr lang="en-GB" smtClean="0"/>
              <a:t>31/05/2023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AC8E3-2989-4E0F-9285-549793BE7C8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904816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7BD0E-95B1-4F76-ADD2-209056F9B129}" type="datetime1">
              <a:rPr lang="en-GB" smtClean="0"/>
              <a:t>31/05/2023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AC8E3-2989-4E0F-9285-549793BE7C8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60626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7F713-194A-439F-A530-8FE461DD5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ED7F3D-A18B-4EA1-9F91-FE6C4A7292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17A46F-D376-457A-9C54-D488733509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95D37B-75AE-4836-89A3-5DBBBD0A59A1}" type="datetimeFigureOut">
              <a:rPr lang="en-GB" smtClean="0"/>
              <a:t>31/05/2023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F7BE32-BA90-41E6-9F7F-1385EDD6CC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446242-2408-4D11-BC8A-5A280CD36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BF034-A0A6-4F43-BF31-E5A6A6CA894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90262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276DD-4A70-4649-BF43-AD34F7E42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3FAFAC-D2EA-4B9D-8B8A-E3326DF86BA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5EF41D-C5B2-41B9-8440-9141CAA08F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78AA4C-5AA0-4EA4-B3A4-5A624F91E8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95D37B-75AE-4836-89A3-5DBBBD0A59A1}" type="datetimeFigureOut">
              <a:rPr lang="en-GB" smtClean="0"/>
              <a:t>31/05/2023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69B4CF-65AD-4ECF-ABC3-7650636446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5847D6-8C1A-4C3F-A084-46B40ADDD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BF034-A0A6-4F43-BF31-E5A6A6CA894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06844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3C17C7-9F4E-4ED6-8259-5384221869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659E13-B1D8-4E95-9387-F9B833C84A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C87899-919A-4B7B-B25F-2E7412AB0F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25AC589-4586-48C5-B6A0-670C2D9B1D7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FB61F48-BEE6-48D8-AC65-C4DF40CE2F5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2DDF2C3-E747-4285-B829-93E9F79383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95D37B-75AE-4836-89A3-5DBBBD0A59A1}" type="datetimeFigureOut">
              <a:rPr lang="en-GB" smtClean="0"/>
              <a:t>31/05/2023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C1E3298-3E6E-4792-80BF-E658BE5D39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0244C98-3CCA-48F7-934E-FE697DC2D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BF034-A0A6-4F43-BF31-E5A6A6CA894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3387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8C6E4A-8E91-41B7-9EA0-F273B9CD9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A31D6A5-FC7E-4A43-81BB-CA391B521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95D37B-75AE-4836-89A3-5DBBBD0A59A1}" type="datetimeFigureOut">
              <a:rPr lang="en-GB" smtClean="0"/>
              <a:t>31/05/2023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7A4227-0A80-4A07-B242-F866592829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30FD09-EDE3-4C0A-883A-620BE5946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BF034-A0A6-4F43-BF31-E5A6A6CA894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79049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39AA388-3B96-46AD-8091-CCEB71D02A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95D37B-75AE-4836-89A3-5DBBBD0A59A1}" type="datetimeFigureOut">
              <a:rPr lang="en-GB" smtClean="0"/>
              <a:t>31/05/2023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9ED54B-7D4C-46D2-9123-B3BCFB9E7E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A87755-A442-4E92-8F49-98A4C0F94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BF034-A0A6-4F43-BF31-E5A6A6CA894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5325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83EB3A-52FC-46CC-B8B6-E7B5849DB9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67458C-0738-44F8-8341-2EC7263ADE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436FAC-A29B-4F6B-BB1D-233716E28E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EA6932-8021-4748-851C-F10A932CA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95D37B-75AE-4836-89A3-5DBBBD0A59A1}" type="datetimeFigureOut">
              <a:rPr lang="en-GB" smtClean="0"/>
              <a:t>31/05/2023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6B855A-9D6E-42BD-84F6-F5F1DC16C7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6BED86-EA80-47A1-909F-B3A58B56D6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BF034-A0A6-4F43-BF31-E5A6A6CA894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74996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14BAD8-99C8-4F94-9A36-728F11288A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CBECA7B-55D4-4007-BA0A-508D04F540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D135D7-2089-42CC-9A8D-DFC26A8980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B0188A-7657-429F-A0E0-EC92EEF66F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95D37B-75AE-4836-89A3-5DBBBD0A59A1}" type="datetimeFigureOut">
              <a:rPr lang="en-GB" smtClean="0"/>
              <a:t>31/05/2023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4D6622-F8DB-4687-A9DD-5C7A79AA83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582330-0BDF-47D3-AA8D-9FDB85D02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BF034-A0A6-4F43-BF31-E5A6A6CA894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2373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4A4AA78-2137-4FF9-998F-D9E8CBCBC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E6E837-84A2-4122-8685-C686F44102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087A48-ADF6-4ADF-9950-DC1D37BFB9B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95D37B-75AE-4836-89A3-5DBBBD0A59A1}" type="datetimeFigureOut">
              <a:rPr lang="en-GB" smtClean="0"/>
              <a:t>31/05/2023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A2D520-5C17-4167-BBE3-14918855C4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F4021C-DE1C-4088-83D0-F291183962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5BF034-A0A6-4F43-BF31-E5A6A6CA894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46275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>
              <a:lumMod val="65000"/>
              <a:lumOff val="3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C197F3-5940-4EF7-88BB-26F2A0EB7E6D}" type="datetime1">
              <a:rPr lang="en-GB" smtClean="0"/>
              <a:t>31/05/2023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EAC8E3-2989-4E0F-9285-549793BE7C8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85348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royalsociety.org/-/media/policy/projects/set-c/set-covid-19-R-estimates.pdf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10">
            <a:extLst>
              <a:ext uri="{FF2B5EF4-FFF2-40B4-BE49-F238E27FC236}">
                <a16:creationId xmlns:a16="http://schemas.microsoft.com/office/drawing/2014/main" id="{CDA1A2E9-63FE-408D-A803-8E306ECAB4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058" y="450221"/>
            <a:ext cx="8997696" cy="3918123"/>
          </a:xfrm>
          <a:prstGeom prst="rect">
            <a:avLst/>
          </a:prstGeom>
          <a:solidFill>
            <a:srgbClr val="595959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0669" y="1111086"/>
            <a:ext cx="7690104" cy="2623885"/>
          </a:xfrm>
        </p:spPr>
        <p:txBody>
          <a:bodyPr anchor="ctr">
            <a:normAutofit fontScale="90000"/>
          </a:bodyPr>
          <a:lstStyle/>
          <a:p>
            <a:pPr algn="l"/>
            <a:r>
              <a:rPr lang="en-US" sz="6100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Day 5</a:t>
            </a:r>
            <a:br>
              <a:rPr lang="en-US" sz="6100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6100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Lecture 1:  </a:t>
            </a:r>
            <a:br>
              <a:rPr lang="en-US" sz="6100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6100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What do we now about SARS-CoV-2</a:t>
            </a:r>
            <a:endParaRPr lang="en-GB" sz="6100" dirty="0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5" name="Rectangle 12">
            <a:extLst>
              <a:ext uri="{FF2B5EF4-FFF2-40B4-BE49-F238E27FC236}">
                <a16:creationId xmlns:a16="http://schemas.microsoft.com/office/drawing/2014/main" id="{927CAFC9-A675-4314-84EF-236FFA58A3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19345" y="2490532"/>
            <a:ext cx="2110597" cy="1877811"/>
          </a:xfrm>
          <a:prstGeom prst="rect">
            <a:avLst/>
          </a:prstGeom>
          <a:solidFill>
            <a:srgbClr val="7F7F7F">
              <a:alpha val="20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Rectangle 14">
            <a:extLst>
              <a:ext uri="{FF2B5EF4-FFF2-40B4-BE49-F238E27FC236}">
                <a16:creationId xmlns:a16="http://schemas.microsoft.com/office/drawing/2014/main" id="{FBE9F90C-C163-435B-9A68-D15C92D1CF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4521269"/>
            <a:ext cx="11277600" cy="1877811"/>
          </a:xfrm>
          <a:prstGeom prst="rect">
            <a:avLst/>
          </a:prstGeom>
          <a:solidFill>
            <a:srgbClr val="7F7F7F">
              <a:alpha val="20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79499" y="4843002"/>
            <a:ext cx="10012680" cy="1234345"/>
          </a:xfrm>
        </p:spPr>
        <p:txBody>
          <a:bodyPr anchor="ctr">
            <a:normAutofit fontScale="70000" lnSpcReduction="20000"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GB" sz="2800" b="1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Short course on modelling infectious disease dynamics in R 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GB" sz="200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Ankara, Türkiye, June 2023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GB" sz="200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Dr Juan F Vesga</a:t>
            </a:r>
          </a:p>
        </p:txBody>
      </p:sp>
      <p:sp>
        <p:nvSpPr>
          <p:cNvPr id="27" name="Rectangle 16">
            <a:extLst>
              <a:ext uri="{FF2B5EF4-FFF2-40B4-BE49-F238E27FC236}">
                <a16:creationId xmlns:a16="http://schemas.microsoft.com/office/drawing/2014/main" id="{1A882A9F-F4E9-4E23-8F0B-20B5DF42E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19345" y="450221"/>
            <a:ext cx="2115455" cy="1890204"/>
          </a:xfrm>
          <a:prstGeom prst="rect">
            <a:avLst/>
          </a:prstGeom>
          <a:solidFill>
            <a:schemeClr val="accent1">
              <a:alpha val="9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8" name="Graphic 7" descr="Users">
            <a:extLst>
              <a:ext uri="{FF2B5EF4-FFF2-40B4-BE49-F238E27FC236}">
                <a16:creationId xmlns:a16="http://schemas.microsoft.com/office/drawing/2014/main" id="{DBD577A4-DDEE-4541-B9C4-4704F320BD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57725" y="2612676"/>
            <a:ext cx="1632648" cy="1632648"/>
          </a:xfrm>
          <a:prstGeom prst="rect">
            <a:avLst/>
          </a:prstGeom>
        </p:spPr>
      </p:pic>
      <p:pic>
        <p:nvPicPr>
          <p:cNvPr id="23" name="Graphic 7" descr="Users">
            <a:extLst>
              <a:ext uri="{FF2B5EF4-FFF2-40B4-BE49-F238E27FC236}">
                <a16:creationId xmlns:a16="http://schemas.microsoft.com/office/drawing/2014/main" id="{2519204D-E98A-4374-B512-5D206D1F3E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857725" y="599487"/>
            <a:ext cx="1632648" cy="1632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2759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05B0A6-22FC-4F4F-A950-0319D1C30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Course of disease</a:t>
            </a:r>
            <a:endParaRPr lang="en-GB" b="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150A3D-83DE-4FFB-BE2A-C10D22E2DB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559968" cy="4351338"/>
          </a:xfrm>
        </p:spPr>
        <p:txBody>
          <a:bodyPr>
            <a:normAutofit/>
          </a:bodyPr>
          <a:lstStyle/>
          <a:p>
            <a:r>
              <a:rPr lang="en-US" sz="2400" dirty="0"/>
              <a:t>Evidence says that virus shedding can be around 3 days, and in some cases as long as 15</a:t>
            </a:r>
            <a:endParaRPr lang="en-GB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CB1268-6D58-4CA2-AA35-AF6A951B54CE}"/>
              </a:ext>
            </a:extLst>
          </p:cNvPr>
          <p:cNvSpPr txBox="1"/>
          <p:nvPr/>
        </p:nvSpPr>
        <p:spPr>
          <a:xfrm>
            <a:off x="5753876" y="3244334"/>
            <a:ext cx="531847" cy="3693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</a:t>
            </a:r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8799B3-6B58-47A5-857D-3FC00D7D951D}"/>
              </a:ext>
            </a:extLst>
          </p:cNvPr>
          <p:cNvSpPr txBox="1"/>
          <p:nvPr/>
        </p:nvSpPr>
        <p:spPr>
          <a:xfrm>
            <a:off x="6716402" y="3244334"/>
            <a:ext cx="531847" cy="3693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</a:t>
            </a:r>
            <a:endParaRPr lang="en-GB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7566B9C-1389-4A16-9F9D-7FFEC98E791B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6285723" y="3429000"/>
            <a:ext cx="4306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9172936-FCC9-4453-A753-DCABD7E6463E}"/>
              </a:ext>
            </a:extLst>
          </p:cNvPr>
          <p:cNvSpPr txBox="1"/>
          <p:nvPr/>
        </p:nvSpPr>
        <p:spPr>
          <a:xfrm>
            <a:off x="6019799" y="2182505"/>
            <a:ext cx="188093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Driven by a baseline transmissibility of ~2.2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5525BCD-F464-430E-8802-FB981CB200E8}"/>
              </a:ext>
            </a:extLst>
          </p:cNvPr>
          <p:cNvCxnSpPr>
            <a:cxnSpLocks/>
          </p:cNvCxnSpPr>
          <p:nvPr/>
        </p:nvCxnSpPr>
        <p:spPr>
          <a:xfrm flipH="1">
            <a:off x="6505074" y="2739191"/>
            <a:ext cx="136358" cy="565483"/>
          </a:xfrm>
          <a:prstGeom prst="straightConnector1">
            <a:avLst/>
          </a:prstGeom>
          <a:ln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C3FFF81-758E-4B27-B312-6D4E491BF594}"/>
              </a:ext>
            </a:extLst>
          </p:cNvPr>
          <p:cNvCxnSpPr/>
          <p:nvPr/>
        </p:nvCxnSpPr>
        <p:spPr>
          <a:xfrm>
            <a:off x="7248249" y="3424989"/>
            <a:ext cx="430679" cy="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5498B36-4F5F-4D58-917C-A0690C354EF7}"/>
              </a:ext>
            </a:extLst>
          </p:cNvPr>
          <p:cNvCxnSpPr>
            <a:cxnSpLocks/>
          </p:cNvCxnSpPr>
          <p:nvPr/>
        </p:nvCxnSpPr>
        <p:spPr>
          <a:xfrm flipV="1">
            <a:off x="7248249" y="3537284"/>
            <a:ext cx="147162" cy="464010"/>
          </a:xfrm>
          <a:prstGeom prst="straightConnector1">
            <a:avLst/>
          </a:prstGeom>
          <a:ln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D93BDAA-8FE4-42A8-AD87-5B12044E264F}"/>
              </a:ext>
            </a:extLst>
          </p:cNvPr>
          <p:cNvSpPr txBox="1"/>
          <p:nvPr/>
        </p:nvSpPr>
        <p:spPr>
          <a:xfrm>
            <a:off x="6041856" y="4001294"/>
            <a:ext cx="188093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 incubation period ~5.1 days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FDD95A7-ADDB-468F-84E2-DCCE84C125BA}"/>
              </a:ext>
            </a:extLst>
          </p:cNvPr>
          <p:cNvSpPr txBox="1"/>
          <p:nvPr/>
        </p:nvSpPr>
        <p:spPr>
          <a:xfrm>
            <a:off x="902368" y="6009532"/>
            <a:ext cx="395159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Wölfel</a:t>
            </a:r>
            <a:r>
              <a:rPr lang="en-GB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R et al </a:t>
            </a:r>
            <a:r>
              <a:rPr lang="en-GB" sz="16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Nature </a:t>
            </a:r>
            <a:r>
              <a:rPr lang="en-GB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2020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8504A37-FA2D-465B-8ACC-AB6D048ADF78}"/>
              </a:ext>
            </a:extLst>
          </p:cNvPr>
          <p:cNvSpPr txBox="1"/>
          <p:nvPr/>
        </p:nvSpPr>
        <p:spPr>
          <a:xfrm>
            <a:off x="7955654" y="2837266"/>
            <a:ext cx="531847" cy="3693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I</a:t>
            </a:r>
            <a:r>
              <a:rPr lang="en-US" baseline="-25000" dirty="0" err="1"/>
              <a:t>a</a:t>
            </a:r>
            <a:endParaRPr lang="en-GB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C5A5324-CE19-4543-AA25-1D78D35E4C22}"/>
              </a:ext>
            </a:extLst>
          </p:cNvPr>
          <p:cNvSpPr txBox="1"/>
          <p:nvPr/>
        </p:nvSpPr>
        <p:spPr>
          <a:xfrm>
            <a:off x="7955654" y="3627950"/>
            <a:ext cx="531847" cy="3693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</a:t>
            </a:r>
            <a:r>
              <a:rPr lang="en-US" baseline="-25000" dirty="0"/>
              <a:t>s</a:t>
            </a:r>
            <a:endParaRPr lang="en-GB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3CF9E95-9713-4F58-83EE-58C99CDEEEC6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7678928" y="3021932"/>
            <a:ext cx="276726" cy="4030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38D1E4F-D053-4142-8564-FC4FD5311A25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7678928" y="3409559"/>
            <a:ext cx="276726" cy="4030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82F18A5-63AA-4991-8341-13F30FD904B6}"/>
              </a:ext>
            </a:extLst>
          </p:cNvPr>
          <p:cNvCxnSpPr>
            <a:cxnSpLocks/>
          </p:cNvCxnSpPr>
          <p:nvPr/>
        </p:nvCxnSpPr>
        <p:spPr>
          <a:xfrm flipH="1">
            <a:off x="7817292" y="2436016"/>
            <a:ext cx="138362" cy="761266"/>
          </a:xfrm>
          <a:prstGeom prst="straightConnector1">
            <a:avLst/>
          </a:prstGeom>
          <a:ln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313484AC-9CB5-4513-8219-BA126364093F}"/>
              </a:ext>
            </a:extLst>
          </p:cNvPr>
          <p:cNvSpPr txBox="1"/>
          <p:nvPr/>
        </p:nvSpPr>
        <p:spPr>
          <a:xfrm>
            <a:off x="7872209" y="2006682"/>
            <a:ext cx="188093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~50% (in all ages) are asymptomatic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8E885B7-B5C6-483D-AECD-1396FF9F6312}"/>
              </a:ext>
            </a:extLst>
          </p:cNvPr>
          <p:cNvSpPr txBox="1"/>
          <p:nvPr/>
        </p:nvSpPr>
        <p:spPr>
          <a:xfrm>
            <a:off x="9098330" y="3240323"/>
            <a:ext cx="531847" cy="3693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</a:t>
            </a:r>
            <a:endParaRPr lang="en-GB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1430853-8F44-445F-ABAC-D0BAF9016038}"/>
              </a:ext>
            </a:extLst>
          </p:cNvPr>
          <p:cNvCxnSpPr>
            <a:cxnSpLocks/>
            <a:stCxn id="17" idx="3"/>
            <a:endCxn id="21" idx="1"/>
          </p:cNvCxnSpPr>
          <p:nvPr/>
        </p:nvCxnSpPr>
        <p:spPr>
          <a:xfrm>
            <a:off x="8487501" y="3021932"/>
            <a:ext cx="610829" cy="4030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28309FA8-90AA-47C8-B962-AAC0BF066B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99" t="3266"/>
          <a:stretch/>
        </p:blipFill>
        <p:spPr>
          <a:xfrm>
            <a:off x="906379" y="3705726"/>
            <a:ext cx="3509440" cy="2303806"/>
          </a:xfrm>
          <a:prstGeom prst="rect">
            <a:avLst/>
          </a:prstGeom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B4DAC1B-55EF-46C7-99FE-24E0936E7DE3}"/>
              </a:ext>
            </a:extLst>
          </p:cNvPr>
          <p:cNvCxnSpPr>
            <a:cxnSpLocks/>
            <a:stCxn id="18" idx="3"/>
            <a:endCxn id="21" idx="1"/>
          </p:cNvCxnSpPr>
          <p:nvPr/>
        </p:nvCxnSpPr>
        <p:spPr>
          <a:xfrm flipV="1">
            <a:off x="8487501" y="3424989"/>
            <a:ext cx="610829" cy="3876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769D456-B8B3-486F-9F2D-364ED65B1DCD}"/>
              </a:ext>
            </a:extLst>
          </p:cNvPr>
          <p:cNvCxnSpPr>
            <a:cxnSpLocks/>
          </p:cNvCxnSpPr>
          <p:nvPr/>
        </p:nvCxnSpPr>
        <p:spPr>
          <a:xfrm flipH="1">
            <a:off x="8871284" y="2739191"/>
            <a:ext cx="609600" cy="484269"/>
          </a:xfrm>
          <a:prstGeom prst="straightConnector1">
            <a:avLst/>
          </a:prstGeom>
          <a:ln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E52913F9-5558-403A-B759-400AB9E85570}"/>
              </a:ext>
            </a:extLst>
          </p:cNvPr>
          <p:cNvSpPr txBox="1"/>
          <p:nvPr/>
        </p:nvSpPr>
        <p:spPr>
          <a:xfrm>
            <a:off x="9630177" y="2437906"/>
            <a:ext cx="188093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infectiousness can be ~3 days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E00DB40-A9C4-4857-8FFE-166CF762DC23}"/>
              </a:ext>
            </a:extLst>
          </p:cNvPr>
          <p:cNvSpPr txBox="1"/>
          <p:nvPr/>
        </p:nvSpPr>
        <p:spPr>
          <a:xfrm>
            <a:off x="902368" y="6395095"/>
            <a:ext cx="609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Liu W-D et al </a:t>
            </a:r>
            <a:r>
              <a:rPr lang="en-US" sz="1600" b="0" i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Journal of Infection</a:t>
            </a:r>
            <a:r>
              <a:rPr lang="en-US" sz="16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2020</a:t>
            </a:r>
            <a:endParaRPr lang="en-GB" sz="1600" dirty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90952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05B0A6-22FC-4F4F-A950-0319D1C30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Course of disease</a:t>
            </a:r>
            <a:endParaRPr lang="en-GB" b="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150A3D-83DE-4FFB-BE2A-C10D22E2DB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559968" cy="4351338"/>
          </a:xfrm>
        </p:spPr>
        <p:txBody>
          <a:bodyPr>
            <a:normAutofit fontScale="70000" lnSpcReduction="20000"/>
          </a:bodyPr>
          <a:lstStyle/>
          <a:p>
            <a:pPr>
              <a:spcAft>
                <a:spcPts val="600"/>
              </a:spcAft>
            </a:pPr>
            <a:r>
              <a:rPr lang="en-GB" sz="2800" i="0" dirty="0">
                <a:solidFill>
                  <a:schemeClr val="tx1"/>
                </a:solidFill>
              </a:rPr>
              <a:t>From China (February 2020):</a:t>
            </a:r>
          </a:p>
          <a:p>
            <a:pPr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en-GB" sz="2400" i="0" dirty="0">
                <a:solidFill>
                  <a:srgbClr val="C00000"/>
                </a:solidFill>
              </a:rPr>
              <a:t>Case fatality ratio 1.4%</a:t>
            </a:r>
          </a:p>
          <a:p>
            <a:pPr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en-GB" sz="2400" i="0" dirty="0">
                <a:solidFill>
                  <a:srgbClr val="C00000"/>
                </a:solidFill>
              </a:rPr>
              <a:t>Infection fatality ratio 0.7%</a:t>
            </a:r>
          </a:p>
          <a:p>
            <a:pPr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en-GB" sz="2400" i="0" dirty="0">
                <a:solidFill>
                  <a:srgbClr val="C00000"/>
                </a:solidFill>
              </a:rPr>
              <a:t>Steep rise from age 50 upwards</a:t>
            </a:r>
            <a:endParaRPr lang="en-GB" sz="1400" i="0" dirty="0">
              <a:solidFill>
                <a:schemeClr val="tx1"/>
              </a:solidFill>
            </a:endParaRPr>
          </a:p>
          <a:p>
            <a:pPr>
              <a:spcAft>
                <a:spcPts val="600"/>
              </a:spcAft>
            </a:pPr>
            <a:r>
              <a:rPr lang="en-GB" sz="2800" i="0" dirty="0">
                <a:solidFill>
                  <a:schemeClr val="tx1"/>
                </a:solidFill>
              </a:rPr>
              <a:t>Case fatality ratios for other respiratory diseases</a:t>
            </a:r>
          </a:p>
          <a:p>
            <a:pPr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en-GB" sz="2400" i="0" dirty="0">
                <a:solidFill>
                  <a:srgbClr val="C00000"/>
                </a:solidFill>
              </a:rPr>
              <a:t>SARS ~10%</a:t>
            </a:r>
          </a:p>
          <a:p>
            <a:pPr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en-GB" sz="2400" i="0" dirty="0">
                <a:solidFill>
                  <a:srgbClr val="C00000"/>
                </a:solidFill>
              </a:rPr>
              <a:t>H1N1 flu (2009) ~0.01%</a:t>
            </a:r>
          </a:p>
          <a:p>
            <a:pPr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en-GB" sz="2400" i="0" dirty="0">
                <a:solidFill>
                  <a:srgbClr val="C00000"/>
                </a:solidFill>
              </a:rPr>
              <a:t>Spanish flu (1918) ~ 2%</a:t>
            </a:r>
          </a:p>
          <a:p>
            <a:pPr>
              <a:spcAft>
                <a:spcPts val="600"/>
              </a:spcAft>
              <a:buFont typeface="Wingdings" panose="05000000000000000000" pitchFamily="2" charset="2"/>
              <a:buChar char="q"/>
            </a:pPr>
            <a:endParaRPr lang="en-GB" sz="1200" i="0" dirty="0">
              <a:solidFill>
                <a:schemeClr val="tx1"/>
              </a:solidFill>
            </a:endParaRPr>
          </a:p>
          <a:p>
            <a:pPr>
              <a:spcAft>
                <a:spcPts val="600"/>
              </a:spcAft>
            </a:pPr>
            <a:r>
              <a:rPr lang="en-GB" sz="2800" i="0" dirty="0">
                <a:solidFill>
                  <a:schemeClr val="tx1"/>
                </a:solidFill>
              </a:rPr>
              <a:t>UK, EU and US data giving similar estimates – UK saw 0.8-1.2% IFR</a:t>
            </a:r>
          </a:p>
          <a:p>
            <a:endParaRPr lang="en-GB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CB1268-6D58-4CA2-AA35-AF6A951B54CE}"/>
              </a:ext>
            </a:extLst>
          </p:cNvPr>
          <p:cNvSpPr txBox="1"/>
          <p:nvPr/>
        </p:nvSpPr>
        <p:spPr>
          <a:xfrm>
            <a:off x="5753876" y="3244334"/>
            <a:ext cx="531847" cy="3693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</a:t>
            </a:r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8799B3-6B58-47A5-857D-3FC00D7D951D}"/>
              </a:ext>
            </a:extLst>
          </p:cNvPr>
          <p:cNvSpPr txBox="1"/>
          <p:nvPr/>
        </p:nvSpPr>
        <p:spPr>
          <a:xfrm>
            <a:off x="6716402" y="3244334"/>
            <a:ext cx="531847" cy="3693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</a:t>
            </a:r>
            <a:endParaRPr lang="en-GB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7566B9C-1389-4A16-9F9D-7FFEC98E791B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6285723" y="3429000"/>
            <a:ext cx="4306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9172936-FCC9-4453-A753-DCABD7E6463E}"/>
              </a:ext>
            </a:extLst>
          </p:cNvPr>
          <p:cNvSpPr txBox="1"/>
          <p:nvPr/>
        </p:nvSpPr>
        <p:spPr>
          <a:xfrm>
            <a:off x="6019799" y="2182505"/>
            <a:ext cx="188093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Driven by a baseline transmissibility of ~2.2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5525BCD-F464-430E-8802-FB981CB200E8}"/>
              </a:ext>
            </a:extLst>
          </p:cNvPr>
          <p:cNvCxnSpPr>
            <a:cxnSpLocks/>
          </p:cNvCxnSpPr>
          <p:nvPr/>
        </p:nvCxnSpPr>
        <p:spPr>
          <a:xfrm flipH="1">
            <a:off x="6505074" y="2739191"/>
            <a:ext cx="136358" cy="565483"/>
          </a:xfrm>
          <a:prstGeom prst="straightConnector1">
            <a:avLst/>
          </a:prstGeom>
          <a:ln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C3FFF81-758E-4B27-B312-6D4E491BF594}"/>
              </a:ext>
            </a:extLst>
          </p:cNvPr>
          <p:cNvCxnSpPr/>
          <p:nvPr/>
        </p:nvCxnSpPr>
        <p:spPr>
          <a:xfrm>
            <a:off x="7248249" y="3424989"/>
            <a:ext cx="430679" cy="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5498B36-4F5F-4D58-917C-A0690C354EF7}"/>
              </a:ext>
            </a:extLst>
          </p:cNvPr>
          <p:cNvCxnSpPr>
            <a:cxnSpLocks/>
          </p:cNvCxnSpPr>
          <p:nvPr/>
        </p:nvCxnSpPr>
        <p:spPr>
          <a:xfrm flipV="1">
            <a:off x="7248249" y="3537284"/>
            <a:ext cx="147162" cy="464010"/>
          </a:xfrm>
          <a:prstGeom prst="straightConnector1">
            <a:avLst/>
          </a:prstGeom>
          <a:ln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D93BDAA-8FE4-42A8-AD87-5B12044E264F}"/>
              </a:ext>
            </a:extLst>
          </p:cNvPr>
          <p:cNvSpPr txBox="1"/>
          <p:nvPr/>
        </p:nvSpPr>
        <p:spPr>
          <a:xfrm>
            <a:off x="6041856" y="4001294"/>
            <a:ext cx="188093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 incubation period ~5.1 days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8504A37-FA2D-465B-8ACC-AB6D048ADF78}"/>
              </a:ext>
            </a:extLst>
          </p:cNvPr>
          <p:cNvSpPr txBox="1"/>
          <p:nvPr/>
        </p:nvSpPr>
        <p:spPr>
          <a:xfrm>
            <a:off x="7955654" y="2837266"/>
            <a:ext cx="531847" cy="3693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I</a:t>
            </a:r>
            <a:r>
              <a:rPr lang="en-US" baseline="-25000" dirty="0" err="1"/>
              <a:t>a</a:t>
            </a:r>
            <a:endParaRPr lang="en-GB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C5A5324-CE19-4543-AA25-1D78D35E4C22}"/>
              </a:ext>
            </a:extLst>
          </p:cNvPr>
          <p:cNvSpPr txBox="1"/>
          <p:nvPr/>
        </p:nvSpPr>
        <p:spPr>
          <a:xfrm>
            <a:off x="7955654" y="3627950"/>
            <a:ext cx="531847" cy="3693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</a:t>
            </a:r>
            <a:r>
              <a:rPr lang="en-US" baseline="-25000" dirty="0"/>
              <a:t>s</a:t>
            </a:r>
            <a:endParaRPr lang="en-GB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3CF9E95-9713-4F58-83EE-58C99CDEEEC6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7678928" y="3021932"/>
            <a:ext cx="276726" cy="4030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38D1E4F-D053-4142-8564-FC4FD5311A25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7678928" y="3409559"/>
            <a:ext cx="276726" cy="4030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82F18A5-63AA-4991-8341-13F30FD904B6}"/>
              </a:ext>
            </a:extLst>
          </p:cNvPr>
          <p:cNvCxnSpPr>
            <a:cxnSpLocks/>
          </p:cNvCxnSpPr>
          <p:nvPr/>
        </p:nvCxnSpPr>
        <p:spPr>
          <a:xfrm flipH="1">
            <a:off x="7817292" y="2436016"/>
            <a:ext cx="138362" cy="761266"/>
          </a:xfrm>
          <a:prstGeom prst="straightConnector1">
            <a:avLst/>
          </a:prstGeom>
          <a:ln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313484AC-9CB5-4513-8219-BA126364093F}"/>
              </a:ext>
            </a:extLst>
          </p:cNvPr>
          <p:cNvSpPr txBox="1"/>
          <p:nvPr/>
        </p:nvSpPr>
        <p:spPr>
          <a:xfrm>
            <a:off x="7872209" y="2006682"/>
            <a:ext cx="188093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~50% (in all ages) are asymptomatic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8E885B7-B5C6-483D-AECD-1396FF9F6312}"/>
              </a:ext>
            </a:extLst>
          </p:cNvPr>
          <p:cNvSpPr txBox="1"/>
          <p:nvPr/>
        </p:nvSpPr>
        <p:spPr>
          <a:xfrm>
            <a:off x="9098330" y="3240323"/>
            <a:ext cx="531847" cy="3693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</a:t>
            </a:r>
            <a:endParaRPr lang="en-GB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1430853-8F44-445F-ABAC-D0BAF9016038}"/>
              </a:ext>
            </a:extLst>
          </p:cNvPr>
          <p:cNvCxnSpPr>
            <a:cxnSpLocks/>
            <a:stCxn id="17" idx="3"/>
            <a:endCxn id="21" idx="1"/>
          </p:cNvCxnSpPr>
          <p:nvPr/>
        </p:nvCxnSpPr>
        <p:spPr>
          <a:xfrm>
            <a:off x="8487501" y="3021932"/>
            <a:ext cx="610829" cy="4030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B4DAC1B-55EF-46C7-99FE-24E0936E7DE3}"/>
              </a:ext>
            </a:extLst>
          </p:cNvPr>
          <p:cNvCxnSpPr>
            <a:cxnSpLocks/>
            <a:stCxn id="18" idx="3"/>
            <a:endCxn id="21" idx="1"/>
          </p:cNvCxnSpPr>
          <p:nvPr/>
        </p:nvCxnSpPr>
        <p:spPr>
          <a:xfrm flipV="1">
            <a:off x="8487501" y="3424989"/>
            <a:ext cx="610829" cy="3876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769D456-B8B3-486F-9F2D-364ED65B1DCD}"/>
              </a:ext>
            </a:extLst>
          </p:cNvPr>
          <p:cNvCxnSpPr>
            <a:cxnSpLocks/>
          </p:cNvCxnSpPr>
          <p:nvPr/>
        </p:nvCxnSpPr>
        <p:spPr>
          <a:xfrm flipH="1">
            <a:off x="8871284" y="2739191"/>
            <a:ext cx="609600" cy="484269"/>
          </a:xfrm>
          <a:prstGeom prst="straightConnector1">
            <a:avLst/>
          </a:prstGeom>
          <a:ln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B4865B84-2AA4-4922-B8A9-D02107E667BB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477" b="39059"/>
          <a:stretch/>
        </p:blipFill>
        <p:spPr bwMode="auto">
          <a:xfrm>
            <a:off x="9690659" y="4265664"/>
            <a:ext cx="2316857" cy="2032579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BCDFBF39-670F-455E-8D11-BDC121AF9671}"/>
              </a:ext>
            </a:extLst>
          </p:cNvPr>
          <p:cNvSpPr txBox="1"/>
          <p:nvPr/>
        </p:nvSpPr>
        <p:spPr>
          <a:xfrm>
            <a:off x="9284368" y="6323598"/>
            <a:ext cx="36971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Verity et al </a:t>
            </a:r>
            <a:r>
              <a:rPr lang="en-GB" sz="16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Lancet ID</a:t>
            </a:r>
            <a:r>
              <a:rPr lang="en-GB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2020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553E01B-0641-4369-950E-8BAADED134DC}"/>
              </a:ext>
            </a:extLst>
          </p:cNvPr>
          <p:cNvCxnSpPr>
            <a:cxnSpLocks/>
            <a:stCxn id="18" idx="2"/>
          </p:cNvCxnSpPr>
          <p:nvPr/>
        </p:nvCxnSpPr>
        <p:spPr>
          <a:xfrm>
            <a:off x="8221578" y="3997282"/>
            <a:ext cx="0" cy="3227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35885FCA-A706-4738-9124-549A11DBAA0F}"/>
              </a:ext>
            </a:extLst>
          </p:cNvPr>
          <p:cNvSpPr txBox="1"/>
          <p:nvPr/>
        </p:nvSpPr>
        <p:spPr>
          <a:xfrm>
            <a:off x="7749239" y="4426543"/>
            <a:ext cx="188093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CFR ~ 1.4%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D0A2207-ECDB-4353-9C9E-5DD2F33EE859}"/>
              </a:ext>
            </a:extLst>
          </p:cNvPr>
          <p:cNvSpPr txBox="1"/>
          <p:nvPr/>
        </p:nvSpPr>
        <p:spPr>
          <a:xfrm>
            <a:off x="9630177" y="2437906"/>
            <a:ext cx="188093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infectiousness can be ~3  days</a:t>
            </a:r>
          </a:p>
        </p:txBody>
      </p:sp>
    </p:spTree>
    <p:extLst>
      <p:ext uri="{BB962C8B-B14F-4D97-AF65-F5344CB8AC3E}">
        <p14:creationId xmlns:p14="http://schemas.microsoft.com/office/powerpoint/2010/main" val="10295942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05B0A6-22FC-4F4F-A950-0319D1C30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We have a model! </a:t>
            </a:r>
            <a:endParaRPr lang="en-GB" b="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150A3D-83DE-4FFB-BE2A-C10D22E2DB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559968" cy="4351338"/>
          </a:xfrm>
        </p:spPr>
        <p:txBody>
          <a:bodyPr>
            <a:normAutofit/>
          </a:bodyPr>
          <a:lstStyle/>
          <a:p>
            <a:r>
              <a:rPr lang="en-US" sz="2400" dirty="0"/>
              <a:t>A simple SEIR model can be used to digest the core epidemiology of SARS-CoV2</a:t>
            </a:r>
          </a:p>
          <a:p>
            <a:r>
              <a:rPr lang="en-US" sz="2400" dirty="0"/>
              <a:t>Every parameter is subject to further interpretation and added complexity </a:t>
            </a:r>
          </a:p>
          <a:p>
            <a:r>
              <a:rPr lang="en-US" sz="2400" dirty="0"/>
              <a:t>The main mechanics of infection control can roughly be simulated with this initial approach </a:t>
            </a:r>
            <a:endParaRPr lang="en-GB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CB1268-6D58-4CA2-AA35-AF6A951B54CE}"/>
              </a:ext>
            </a:extLst>
          </p:cNvPr>
          <p:cNvSpPr txBox="1"/>
          <p:nvPr/>
        </p:nvSpPr>
        <p:spPr>
          <a:xfrm>
            <a:off x="5753876" y="3244334"/>
            <a:ext cx="531847" cy="3693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</a:t>
            </a:r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8799B3-6B58-47A5-857D-3FC00D7D951D}"/>
              </a:ext>
            </a:extLst>
          </p:cNvPr>
          <p:cNvSpPr txBox="1"/>
          <p:nvPr/>
        </p:nvSpPr>
        <p:spPr>
          <a:xfrm>
            <a:off x="6716402" y="3244334"/>
            <a:ext cx="531847" cy="3693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</a:t>
            </a:r>
            <a:endParaRPr lang="en-GB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7566B9C-1389-4A16-9F9D-7FFEC98E791B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6285723" y="3429000"/>
            <a:ext cx="4306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9172936-FCC9-4453-A753-DCABD7E6463E}"/>
              </a:ext>
            </a:extLst>
          </p:cNvPr>
          <p:cNvSpPr txBox="1"/>
          <p:nvPr/>
        </p:nvSpPr>
        <p:spPr>
          <a:xfrm>
            <a:off x="6019799" y="2182505"/>
            <a:ext cx="188093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Driven by a baseline transmissibility of ~2.2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5525BCD-F464-430E-8802-FB981CB200E8}"/>
              </a:ext>
            </a:extLst>
          </p:cNvPr>
          <p:cNvCxnSpPr>
            <a:cxnSpLocks/>
          </p:cNvCxnSpPr>
          <p:nvPr/>
        </p:nvCxnSpPr>
        <p:spPr>
          <a:xfrm flipH="1">
            <a:off x="6505074" y="2739191"/>
            <a:ext cx="136358" cy="565483"/>
          </a:xfrm>
          <a:prstGeom prst="straightConnector1">
            <a:avLst/>
          </a:prstGeom>
          <a:ln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C3FFF81-758E-4B27-B312-6D4E491BF594}"/>
              </a:ext>
            </a:extLst>
          </p:cNvPr>
          <p:cNvCxnSpPr/>
          <p:nvPr/>
        </p:nvCxnSpPr>
        <p:spPr>
          <a:xfrm>
            <a:off x="7248249" y="3424989"/>
            <a:ext cx="430679" cy="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5498B36-4F5F-4D58-917C-A0690C354EF7}"/>
              </a:ext>
            </a:extLst>
          </p:cNvPr>
          <p:cNvCxnSpPr>
            <a:cxnSpLocks/>
          </p:cNvCxnSpPr>
          <p:nvPr/>
        </p:nvCxnSpPr>
        <p:spPr>
          <a:xfrm flipV="1">
            <a:off x="7248249" y="3537284"/>
            <a:ext cx="147162" cy="464010"/>
          </a:xfrm>
          <a:prstGeom prst="straightConnector1">
            <a:avLst/>
          </a:prstGeom>
          <a:ln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D93BDAA-8FE4-42A8-AD87-5B12044E264F}"/>
              </a:ext>
            </a:extLst>
          </p:cNvPr>
          <p:cNvSpPr txBox="1"/>
          <p:nvPr/>
        </p:nvSpPr>
        <p:spPr>
          <a:xfrm>
            <a:off x="6041856" y="4001294"/>
            <a:ext cx="188093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 incubation period ~5.1 days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8504A37-FA2D-465B-8ACC-AB6D048ADF78}"/>
              </a:ext>
            </a:extLst>
          </p:cNvPr>
          <p:cNvSpPr txBox="1"/>
          <p:nvPr/>
        </p:nvSpPr>
        <p:spPr>
          <a:xfrm>
            <a:off x="7955654" y="2837266"/>
            <a:ext cx="531847" cy="3693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I</a:t>
            </a:r>
            <a:r>
              <a:rPr lang="en-US" baseline="-25000" dirty="0" err="1"/>
              <a:t>a</a:t>
            </a:r>
            <a:endParaRPr lang="en-GB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C5A5324-CE19-4543-AA25-1D78D35E4C22}"/>
              </a:ext>
            </a:extLst>
          </p:cNvPr>
          <p:cNvSpPr txBox="1"/>
          <p:nvPr/>
        </p:nvSpPr>
        <p:spPr>
          <a:xfrm>
            <a:off x="7955654" y="3627950"/>
            <a:ext cx="531847" cy="3693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</a:t>
            </a:r>
            <a:r>
              <a:rPr lang="en-US" baseline="-25000" dirty="0"/>
              <a:t>s</a:t>
            </a:r>
            <a:endParaRPr lang="en-GB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3CF9E95-9713-4F58-83EE-58C99CDEEEC6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7678928" y="3021932"/>
            <a:ext cx="276726" cy="4030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38D1E4F-D053-4142-8564-FC4FD5311A25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7678928" y="3409559"/>
            <a:ext cx="276726" cy="4030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82F18A5-63AA-4991-8341-13F30FD904B6}"/>
              </a:ext>
            </a:extLst>
          </p:cNvPr>
          <p:cNvCxnSpPr>
            <a:cxnSpLocks/>
          </p:cNvCxnSpPr>
          <p:nvPr/>
        </p:nvCxnSpPr>
        <p:spPr>
          <a:xfrm flipH="1">
            <a:off x="7817292" y="2436016"/>
            <a:ext cx="138362" cy="761266"/>
          </a:xfrm>
          <a:prstGeom prst="straightConnector1">
            <a:avLst/>
          </a:prstGeom>
          <a:ln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313484AC-9CB5-4513-8219-BA126364093F}"/>
              </a:ext>
            </a:extLst>
          </p:cNvPr>
          <p:cNvSpPr txBox="1"/>
          <p:nvPr/>
        </p:nvSpPr>
        <p:spPr>
          <a:xfrm>
            <a:off x="7872209" y="2006682"/>
            <a:ext cx="188093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~50% (in all ages) are asymptomatic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8E885B7-B5C6-483D-AECD-1396FF9F6312}"/>
              </a:ext>
            </a:extLst>
          </p:cNvPr>
          <p:cNvSpPr txBox="1"/>
          <p:nvPr/>
        </p:nvSpPr>
        <p:spPr>
          <a:xfrm>
            <a:off x="9098330" y="3240323"/>
            <a:ext cx="531847" cy="3693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</a:t>
            </a:r>
            <a:endParaRPr lang="en-GB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1430853-8F44-445F-ABAC-D0BAF9016038}"/>
              </a:ext>
            </a:extLst>
          </p:cNvPr>
          <p:cNvCxnSpPr>
            <a:cxnSpLocks/>
            <a:stCxn id="17" idx="3"/>
            <a:endCxn id="21" idx="1"/>
          </p:cNvCxnSpPr>
          <p:nvPr/>
        </p:nvCxnSpPr>
        <p:spPr>
          <a:xfrm>
            <a:off x="8487501" y="3021932"/>
            <a:ext cx="610829" cy="4030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B4DAC1B-55EF-46C7-99FE-24E0936E7DE3}"/>
              </a:ext>
            </a:extLst>
          </p:cNvPr>
          <p:cNvCxnSpPr>
            <a:cxnSpLocks/>
            <a:stCxn id="18" idx="3"/>
            <a:endCxn id="21" idx="1"/>
          </p:cNvCxnSpPr>
          <p:nvPr/>
        </p:nvCxnSpPr>
        <p:spPr>
          <a:xfrm flipV="1">
            <a:off x="8487501" y="3424989"/>
            <a:ext cx="610829" cy="3876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769D456-B8B3-486F-9F2D-364ED65B1DCD}"/>
              </a:ext>
            </a:extLst>
          </p:cNvPr>
          <p:cNvCxnSpPr>
            <a:cxnSpLocks/>
          </p:cNvCxnSpPr>
          <p:nvPr/>
        </p:nvCxnSpPr>
        <p:spPr>
          <a:xfrm flipH="1">
            <a:off x="8871284" y="2739191"/>
            <a:ext cx="609600" cy="484269"/>
          </a:xfrm>
          <a:prstGeom prst="straightConnector1">
            <a:avLst/>
          </a:prstGeom>
          <a:ln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553E01B-0641-4369-950E-8BAADED134DC}"/>
              </a:ext>
            </a:extLst>
          </p:cNvPr>
          <p:cNvCxnSpPr>
            <a:cxnSpLocks/>
            <a:stCxn id="18" idx="2"/>
          </p:cNvCxnSpPr>
          <p:nvPr/>
        </p:nvCxnSpPr>
        <p:spPr>
          <a:xfrm>
            <a:off x="8221578" y="3997282"/>
            <a:ext cx="0" cy="3227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35885FCA-A706-4738-9124-549A11DBAA0F}"/>
              </a:ext>
            </a:extLst>
          </p:cNvPr>
          <p:cNvSpPr txBox="1"/>
          <p:nvPr/>
        </p:nvSpPr>
        <p:spPr>
          <a:xfrm>
            <a:off x="7749239" y="4426543"/>
            <a:ext cx="188093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CFR ~ 1.4%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5B48E51-5326-4D96-AEA1-2C78B592B25F}"/>
              </a:ext>
            </a:extLst>
          </p:cNvPr>
          <p:cNvSpPr txBox="1"/>
          <p:nvPr/>
        </p:nvSpPr>
        <p:spPr>
          <a:xfrm>
            <a:off x="9630177" y="2437906"/>
            <a:ext cx="188093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infectiousness can be ~3  days</a:t>
            </a:r>
          </a:p>
        </p:txBody>
      </p:sp>
    </p:spTree>
    <p:extLst>
      <p:ext uri="{BB962C8B-B14F-4D97-AF65-F5344CB8AC3E}">
        <p14:creationId xmlns:p14="http://schemas.microsoft.com/office/powerpoint/2010/main" val="11746766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71DFA-3132-4C79-A30A-7EEADD6A2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What can we say so far ?</a:t>
            </a:r>
            <a:endParaRPr lang="en-GB" dirty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C54E70-2798-4191-91A0-1CE026C8E8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i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Highly infectious: R</a:t>
            </a:r>
            <a:r>
              <a:rPr lang="en-GB" i="0" baseline="-250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</a:t>
            </a:r>
            <a:r>
              <a:rPr lang="en-GB" i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~2.5-4, doubling time 2-5 days without controls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i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Lethality high (~1% of those infected)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i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Age plays a central role in defining severity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Understanding infectivity did not stop in Jan 2020!</a:t>
            </a:r>
            <a:r>
              <a:rPr lang="en-GB" i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New variants can change the game </a:t>
            </a:r>
          </a:p>
          <a:p>
            <a:pPr marL="0" indent="0">
              <a:buNone/>
            </a:pPr>
            <a:endParaRPr lang="en-GB" sz="36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90978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4D7FD9-02CC-4443-91CC-E7190AF6C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Challenges</a:t>
            </a:r>
            <a:endParaRPr lang="en-GB" b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3469D4-4D4F-4D71-B3AD-46B868F624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2000" i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Is not only about CFR, </a:t>
            </a:r>
            <a:r>
              <a:rPr lang="en-GB" sz="2000" dirty="0"/>
              <a:t>h</a:t>
            </a:r>
            <a:r>
              <a:rPr lang="en-GB" sz="2000" i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ealthcare demand higher (2-3% require hospitalisation)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2000" i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Without control measures, health systems can be overwhelmed anywhere, increasing mortality further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2000" i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But only available control measures are either economically costly or difficult to scale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2000" i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Four strategies:</a:t>
            </a:r>
          </a:p>
          <a:p>
            <a:pPr lvl="1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en-GB" sz="1800" i="0" dirty="0">
                <a:solidFill>
                  <a:srgbClr val="C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Mitigation – managing but not stopping the epidemic</a:t>
            </a:r>
          </a:p>
          <a:p>
            <a:pPr lvl="1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en-GB" sz="1800" i="0" dirty="0">
                <a:solidFill>
                  <a:srgbClr val="C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Suppression – stopping (or delaying) the epidemic </a:t>
            </a:r>
          </a:p>
          <a:p>
            <a:pPr lvl="1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en-GB" sz="1800" dirty="0">
                <a:solidFill>
                  <a:srgbClr val="C00000"/>
                </a:solidFill>
              </a:rPr>
              <a:t>Vaccination</a:t>
            </a:r>
          </a:p>
          <a:p>
            <a:pPr lvl="1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en-GB" sz="1800" i="0" dirty="0">
                <a:solidFill>
                  <a:srgbClr val="C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Improved medical care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522099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FD871-B59D-4146-9E59-ED9EE473F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Mitigation</a:t>
            </a:r>
            <a:endParaRPr lang="en-GB" b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A67B07-B9A6-46B9-9D51-AB186F7CF4B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LMICs implemented earlier in their epidemics than higher-income countries – so more effectively prevented early exponential growth</a:t>
            </a:r>
          </a:p>
          <a:p>
            <a:r>
              <a:rPr lang="en-US" sz="2000" dirty="0"/>
              <a:t> Suppression less easy to sustain</a:t>
            </a:r>
          </a:p>
          <a:p>
            <a:r>
              <a:rPr lang="en-US" sz="2000" dirty="0"/>
              <a:t> Europe, North America, Latin America, Middle East and South Asia all experiencing epidemics</a:t>
            </a:r>
          </a:p>
          <a:p>
            <a:r>
              <a:rPr lang="en-US" sz="2000" dirty="0"/>
              <a:t> Africa appears less affected to date – with exceptions (e.g. South Africa)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462A7C0-524C-4968-B03C-4CA34FC6AF35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2561961"/>
            <a:ext cx="5181600" cy="2878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9864C67-B534-4DA7-8F66-380769A28C59}"/>
              </a:ext>
            </a:extLst>
          </p:cNvPr>
          <p:cNvSpPr txBox="1"/>
          <p:nvPr/>
        </p:nvSpPr>
        <p:spPr>
          <a:xfrm>
            <a:off x="8684293" y="5440627"/>
            <a:ext cx="36971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Walker et al </a:t>
            </a:r>
            <a:r>
              <a:rPr lang="en-GB" sz="16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Science</a:t>
            </a:r>
            <a:r>
              <a:rPr lang="en-GB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2020</a:t>
            </a:r>
          </a:p>
        </p:txBody>
      </p:sp>
    </p:spTree>
    <p:extLst>
      <p:ext uri="{BB962C8B-B14F-4D97-AF65-F5344CB8AC3E}">
        <p14:creationId xmlns:p14="http://schemas.microsoft.com/office/powerpoint/2010/main" val="16546738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EA83367-E6ED-4A5D-A76E-DBC1DE33D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Suppression (pre-vaccination)</a:t>
            </a:r>
            <a:endParaRPr lang="en-GB" b="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651E717-2EB4-4EEB-B5EF-5ED3AE4811D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Mostly worked as intended, but hugely costly and therefore unsustainable</a:t>
            </a:r>
          </a:p>
          <a:p>
            <a:r>
              <a:rPr lang="en-US" sz="2000" dirty="0"/>
              <a:t>But just lifting measures risks all the gains made</a:t>
            </a:r>
          </a:p>
          <a:p>
            <a:r>
              <a:rPr lang="en-US" sz="2000" dirty="0"/>
              <a:t>Relaxation will inevitably push us into R&gt;1 eventually</a:t>
            </a:r>
          </a:p>
          <a:p>
            <a:r>
              <a:rPr lang="en-US" sz="2000" dirty="0"/>
              <a:t>Only alternative to episodic lockdown is controlling individual local chains of transmission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sz="1800" dirty="0"/>
              <a:t>Test and trace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sz="1800" dirty="0"/>
              <a:t>Early cluster detection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sz="1800" dirty="0"/>
              <a:t>Local lockdowns</a:t>
            </a:r>
            <a:endParaRPr lang="en-GB" sz="1800" dirty="0"/>
          </a:p>
        </p:txBody>
      </p:sp>
      <p:pic>
        <p:nvPicPr>
          <p:cNvPr id="7" name="Content Placeholder 6" descr="A picture containing clock&#10;&#10;Description automatically generated">
            <a:extLst>
              <a:ext uri="{FF2B5EF4-FFF2-40B4-BE49-F238E27FC236}">
                <a16:creationId xmlns:a16="http://schemas.microsoft.com/office/drawing/2014/main" id="{644BE06A-BF95-456E-9A35-EC550E2E992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544689"/>
            <a:ext cx="5181600" cy="2913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0341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069544-0276-4724-8A2D-B662DFEF4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Vaccination</a:t>
            </a:r>
            <a:endParaRPr lang="en-GB" b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3541FF-74A9-4681-93A4-53A9BBF56FB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Unprecedented scale up of immunization </a:t>
            </a:r>
            <a:r>
              <a:rPr lang="en-US" dirty="0" err="1"/>
              <a:t>programmes</a:t>
            </a:r>
            <a:r>
              <a:rPr lang="en-US" dirty="0"/>
              <a:t> globally</a:t>
            </a:r>
          </a:p>
          <a:p>
            <a:r>
              <a:rPr lang="en-US" dirty="0"/>
              <a:t>Effect observed almost immediately</a:t>
            </a:r>
          </a:p>
          <a:p>
            <a:r>
              <a:rPr lang="en-US" dirty="0"/>
              <a:t> Protection from hospitalization has been observed to be ~60% for most vaccines</a:t>
            </a:r>
          </a:p>
          <a:p>
            <a:r>
              <a:rPr lang="en-US" dirty="0"/>
              <a:t>Most vaccines protect against mortality &gt;99% </a:t>
            </a:r>
            <a:endParaRPr lang="en-GB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18D55E7-BD87-4660-B98B-C1979A75A5F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661733"/>
            <a:ext cx="5181600" cy="2679122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D9C503C-B32B-4B4F-805B-9B1E2B1C3787}"/>
              </a:ext>
            </a:extLst>
          </p:cNvPr>
          <p:cNvSpPr txBox="1"/>
          <p:nvPr/>
        </p:nvSpPr>
        <p:spPr>
          <a:xfrm>
            <a:off x="8646193" y="5421577"/>
            <a:ext cx="36971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Financial Times Feb 2021</a:t>
            </a:r>
          </a:p>
        </p:txBody>
      </p:sp>
    </p:spTree>
    <p:extLst>
      <p:ext uri="{BB962C8B-B14F-4D97-AF65-F5344CB8AC3E}">
        <p14:creationId xmlns:p14="http://schemas.microsoft.com/office/powerpoint/2010/main" val="31464430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7CBCB-11BC-4960-BECC-B7861E155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Improved medical care</a:t>
            </a:r>
            <a:endParaRPr lang="en-GB" b="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B68FCFD-A008-4056-802C-C1A1EF01B4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 is thought that improved in ICU medical care for SARS-CoV2 together with new algorithms of care has reduced mortality </a:t>
            </a:r>
          </a:p>
          <a:p>
            <a:r>
              <a:rPr lang="en-US" dirty="0"/>
              <a:t>New formulations of antivirals (Remdesivir) can improve outcomes of severe disease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622314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A0DE7-9211-4702-8D2D-69D943C4D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Summary </a:t>
            </a:r>
            <a:endParaRPr lang="en-GB" b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E69573-2C10-4236-92F6-4CF1798683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From the day of epidemic start, we have gathered useful metrics to understand epidemiology of COV1D-19</a:t>
            </a:r>
          </a:p>
          <a:p>
            <a:r>
              <a:rPr lang="en-US" dirty="0"/>
              <a:t>The SEIR model fits the case, with some slight modifications</a:t>
            </a:r>
          </a:p>
          <a:p>
            <a:r>
              <a:rPr lang="en-US" dirty="0"/>
              <a:t>More complexity should be added to accurately reproduce transmission</a:t>
            </a:r>
          </a:p>
          <a:p>
            <a:r>
              <a:rPr lang="en-US" dirty="0"/>
              <a:t>SARS-CoV2 is highly infectious compared with previous pandemics</a:t>
            </a:r>
          </a:p>
          <a:p>
            <a:r>
              <a:rPr lang="en-US" dirty="0"/>
              <a:t>A high lethality and severity makes it even more challenging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793737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8FAAD7-6263-4EB5-B0ED-C0D55017F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Aims of the session</a:t>
            </a:r>
            <a:endParaRPr lang="en-GB" b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AF1521-0FC0-4039-9C27-5207871472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Briefly review the evidence for the main epidemiological parameters on SARS-CoV-2</a:t>
            </a:r>
          </a:p>
          <a:p>
            <a:r>
              <a:rPr lang="en-US" dirty="0"/>
              <a:t>Understand what are the minimum requirements for designing a model for COVID-19</a:t>
            </a:r>
          </a:p>
          <a:p>
            <a:r>
              <a:rPr lang="en-US" dirty="0"/>
              <a:t>Understand the challenges forward for the rest of the pandemic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945992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BCF1786-5682-4957-8115-D209A7F02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SARS-CoV2 : the start of a pandemic</a:t>
            </a:r>
            <a:endParaRPr lang="en-GB" b="0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1A3484E-9F84-4F87-8589-FDD623152E2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In Dec 2019 China CDC announces an outbreak investigation for a new respiratory syndrome in Wuhan</a:t>
            </a:r>
          </a:p>
          <a:p>
            <a:r>
              <a:rPr lang="en-US" sz="2400" dirty="0"/>
              <a:t>Cases linked to a food market</a:t>
            </a:r>
          </a:p>
          <a:p>
            <a:r>
              <a:rPr lang="en-US" sz="2400" dirty="0"/>
              <a:t>Human to human transmission becomes evident  </a:t>
            </a:r>
          </a:p>
          <a:p>
            <a:r>
              <a:rPr lang="en-US" sz="2400" dirty="0"/>
              <a:t>A coronavirus is identified as the culprit</a:t>
            </a:r>
          </a:p>
          <a:p>
            <a:r>
              <a:rPr lang="en-US" sz="2400" dirty="0"/>
              <a:t>First restrictions imposed Wuhan in mid-Jan 2020</a:t>
            </a:r>
            <a:endParaRPr lang="en-GB" sz="2400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842887C8-26A1-4C9A-951E-546DF12B02E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161826"/>
            <a:ext cx="5181600" cy="367893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39F8BF4-FF48-44FA-A216-15EB323CA0F2}"/>
              </a:ext>
            </a:extLst>
          </p:cNvPr>
          <p:cNvSpPr txBox="1"/>
          <p:nvPr/>
        </p:nvSpPr>
        <p:spPr>
          <a:xfrm>
            <a:off x="9587762" y="5840762"/>
            <a:ext cx="18608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Li et al </a:t>
            </a:r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NEJM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2020</a:t>
            </a:r>
          </a:p>
        </p:txBody>
      </p:sp>
    </p:spTree>
    <p:extLst>
      <p:ext uri="{BB962C8B-B14F-4D97-AF65-F5344CB8AC3E}">
        <p14:creationId xmlns:p14="http://schemas.microsoft.com/office/powerpoint/2010/main" val="40570710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5DE8FD5-61E4-473F-9236-BB00B6AFB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SARS-CoV2 : the start of a pandemic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65AFF51-9066-46F1-AD79-BD60C1674D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2968" y="1372080"/>
            <a:ext cx="7491664" cy="531908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625659B-0274-4414-B49E-C555C3ADA4D7}"/>
              </a:ext>
            </a:extLst>
          </p:cNvPr>
          <p:cNvSpPr txBox="1"/>
          <p:nvPr/>
        </p:nvSpPr>
        <p:spPr>
          <a:xfrm>
            <a:off x="7518331" y="6331292"/>
            <a:ext cx="18608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Li et al </a:t>
            </a:r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NEJM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2020</a:t>
            </a:r>
          </a:p>
        </p:txBody>
      </p:sp>
    </p:spTree>
    <p:extLst>
      <p:ext uri="{BB962C8B-B14F-4D97-AF65-F5344CB8AC3E}">
        <p14:creationId xmlns:p14="http://schemas.microsoft.com/office/powerpoint/2010/main" val="41211073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5B445F-EE6A-47A0-ABCE-E4BF7A5EC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Transmission of SARS-CoV2</a:t>
            </a:r>
            <a:endParaRPr lang="en-GB" b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2A379F-50BE-407D-B54A-20D6E66EE8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Zoonotic origin has been suggested and linked to a seafood market, but investigation is ongoing</a:t>
            </a:r>
          </a:p>
          <a:p>
            <a:r>
              <a:rPr lang="en-US" dirty="0"/>
              <a:t>This was followed by evident human to human transmission </a:t>
            </a:r>
          </a:p>
          <a:p>
            <a:endParaRPr lang="en-US" dirty="0"/>
          </a:p>
          <a:p>
            <a:r>
              <a:rPr lang="en-US" dirty="0"/>
              <a:t>Previous evidence of SARS and other coronaviruses indicated that aerosols, droplets and direct contact with infectious people is the main route of transmission</a:t>
            </a: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335BBC-C25B-4884-A655-0280923D9E91}"/>
              </a:ext>
            </a:extLst>
          </p:cNvPr>
          <p:cNvSpPr txBox="1"/>
          <p:nvPr/>
        </p:nvSpPr>
        <p:spPr>
          <a:xfrm>
            <a:off x="9304243" y="3059668"/>
            <a:ext cx="1901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Li et al </a:t>
            </a:r>
            <a:r>
              <a:rPr lang="en-US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NEJM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2020</a:t>
            </a:r>
          </a:p>
        </p:txBody>
      </p:sp>
    </p:spTree>
    <p:extLst>
      <p:ext uri="{BB962C8B-B14F-4D97-AF65-F5344CB8AC3E}">
        <p14:creationId xmlns:p14="http://schemas.microsoft.com/office/powerpoint/2010/main" val="34297605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65423-425B-4822-A2A3-408BAEB37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Transmissibility of SARS-CoV2 </a:t>
            </a:r>
            <a:endParaRPr lang="en-GB" b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CBCDD8-1F73-405C-9E5A-22B3CD34A98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SARS-CoV2 appears highly transmissible and initial estimations of R0 suggest a R0 of 2.2 ; range [1.4 – 3.9 ]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Higher end of the range is highly discussed and depends on specific settings</a:t>
            </a:r>
          </a:p>
          <a:p>
            <a:r>
              <a:rPr lang="en-US" sz="2400" dirty="0"/>
              <a:t>Comparison with other pandemics puts COVID-19 at the upper end</a:t>
            </a:r>
          </a:p>
          <a:p>
            <a:pPr marL="0" indent="0">
              <a:buNone/>
            </a:pPr>
            <a:endParaRPr lang="en-GB" sz="2400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CE6D2D3-068C-4671-9056-168BFC05B2A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b="83890"/>
          <a:stretch/>
        </p:blipFill>
        <p:spPr>
          <a:xfrm>
            <a:off x="6544092" y="3118435"/>
            <a:ext cx="5310091" cy="964280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AA88DB9-EE04-46E4-B05C-7C9A4F5193C3}"/>
              </a:ext>
            </a:extLst>
          </p:cNvPr>
          <p:cNvSpPr txBox="1"/>
          <p:nvPr/>
        </p:nvSpPr>
        <p:spPr>
          <a:xfrm>
            <a:off x="4194133" y="2867527"/>
            <a:ext cx="17096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Li et al </a:t>
            </a:r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NEJM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2020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F90206F-1B6C-469E-89B4-F07E37D3F864}"/>
              </a:ext>
            </a:extLst>
          </p:cNvPr>
          <p:cNvSpPr/>
          <p:nvPr/>
        </p:nvSpPr>
        <p:spPr>
          <a:xfrm>
            <a:off x="7636042" y="3697705"/>
            <a:ext cx="425116" cy="38501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3D56B4-56FC-4872-A876-D783B2A29B7D}"/>
              </a:ext>
            </a:extLst>
          </p:cNvPr>
          <p:cNvSpPr txBox="1"/>
          <p:nvPr/>
        </p:nvSpPr>
        <p:spPr>
          <a:xfrm>
            <a:off x="9111915" y="4106778"/>
            <a:ext cx="25347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Petersen K et al </a:t>
            </a:r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Lancet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2020</a:t>
            </a:r>
            <a:endParaRPr lang="en-GB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53010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BC13291-E566-4781-9CB0-45DB96320F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Transmissibility of SARS-CoV2 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DD2DD2D-2A48-49A8-97BF-92F922CE88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1451" y="2269081"/>
            <a:ext cx="5887050" cy="167663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54BD6C2-C8DC-4CBA-9C8B-F1BFA362BEF9}"/>
              </a:ext>
            </a:extLst>
          </p:cNvPr>
          <p:cNvSpPr txBox="1"/>
          <p:nvPr/>
        </p:nvSpPr>
        <p:spPr>
          <a:xfrm>
            <a:off x="5791200" y="4050863"/>
            <a:ext cx="330879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van den </a:t>
            </a:r>
            <a:r>
              <a:rPr lang="en-GB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Driessche</a:t>
            </a:r>
            <a:r>
              <a:rPr lang="en-GB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16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IDM</a:t>
            </a:r>
            <a:r>
              <a:rPr lang="en-GB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2017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15D498D-468D-4DC3-A1F5-B3155C4B0D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717" y="1556044"/>
            <a:ext cx="4124901" cy="41630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1B1D4F0-0462-4F35-922D-AC49243A9B37}"/>
              </a:ext>
            </a:extLst>
          </p:cNvPr>
          <p:cNvSpPr txBox="1"/>
          <p:nvPr/>
        </p:nvSpPr>
        <p:spPr>
          <a:xfrm>
            <a:off x="561474" y="5662383"/>
            <a:ext cx="412490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Royal Society at </a:t>
            </a:r>
            <a:r>
              <a:rPr lang="en-GB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hlinkClick r:id="rId4"/>
              </a:rPr>
              <a:t>https://royalsociety.org/-/media/policy/projects/set-c/set-covid-19-R-estimates.pdf</a:t>
            </a:r>
            <a:endParaRPr lang="en-GB" sz="1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GB" sz="1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47501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05B0A6-22FC-4F4F-A950-0319D1C30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Course of disease</a:t>
            </a:r>
            <a:endParaRPr lang="en-GB" b="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150A3D-83DE-4FFB-BE2A-C10D22E2DB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559968" cy="4351338"/>
          </a:xfrm>
        </p:spPr>
        <p:txBody>
          <a:bodyPr>
            <a:normAutofit/>
          </a:bodyPr>
          <a:lstStyle/>
          <a:p>
            <a:r>
              <a:rPr lang="en-US" sz="2400" dirty="0"/>
              <a:t>Infection is followed by a non-infectious period of  “incubation”</a:t>
            </a:r>
            <a:endParaRPr lang="en-GB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CB1268-6D58-4CA2-AA35-AF6A951B54CE}"/>
              </a:ext>
            </a:extLst>
          </p:cNvPr>
          <p:cNvSpPr txBox="1"/>
          <p:nvPr/>
        </p:nvSpPr>
        <p:spPr>
          <a:xfrm>
            <a:off x="5753876" y="3244334"/>
            <a:ext cx="531847" cy="3693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</a:t>
            </a:r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8799B3-6B58-47A5-857D-3FC00D7D951D}"/>
              </a:ext>
            </a:extLst>
          </p:cNvPr>
          <p:cNvSpPr txBox="1"/>
          <p:nvPr/>
        </p:nvSpPr>
        <p:spPr>
          <a:xfrm>
            <a:off x="6716402" y="3244334"/>
            <a:ext cx="531847" cy="3693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</a:t>
            </a:r>
            <a:endParaRPr lang="en-GB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7566B9C-1389-4A16-9F9D-7FFEC98E791B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6285723" y="3429000"/>
            <a:ext cx="4306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9172936-FCC9-4453-A753-DCABD7E6463E}"/>
              </a:ext>
            </a:extLst>
          </p:cNvPr>
          <p:cNvSpPr txBox="1"/>
          <p:nvPr/>
        </p:nvSpPr>
        <p:spPr>
          <a:xfrm>
            <a:off x="6019799" y="2182505"/>
            <a:ext cx="188093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Driven by a baseline transmissibility of ~2.2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5525BCD-F464-430E-8802-FB981CB200E8}"/>
              </a:ext>
            </a:extLst>
          </p:cNvPr>
          <p:cNvCxnSpPr>
            <a:cxnSpLocks/>
          </p:cNvCxnSpPr>
          <p:nvPr/>
        </p:nvCxnSpPr>
        <p:spPr>
          <a:xfrm flipH="1">
            <a:off x="6505074" y="2739191"/>
            <a:ext cx="136358" cy="565483"/>
          </a:xfrm>
          <a:prstGeom prst="straightConnector1">
            <a:avLst/>
          </a:prstGeom>
          <a:ln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C3FFF81-758E-4B27-B312-6D4E491BF594}"/>
              </a:ext>
            </a:extLst>
          </p:cNvPr>
          <p:cNvCxnSpPr/>
          <p:nvPr/>
        </p:nvCxnSpPr>
        <p:spPr>
          <a:xfrm>
            <a:off x="7248249" y="3424989"/>
            <a:ext cx="4306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5498B36-4F5F-4D58-917C-A0690C354EF7}"/>
              </a:ext>
            </a:extLst>
          </p:cNvPr>
          <p:cNvCxnSpPr>
            <a:cxnSpLocks/>
          </p:cNvCxnSpPr>
          <p:nvPr/>
        </p:nvCxnSpPr>
        <p:spPr>
          <a:xfrm flipV="1">
            <a:off x="7248249" y="3537284"/>
            <a:ext cx="147162" cy="464010"/>
          </a:xfrm>
          <a:prstGeom prst="straightConnector1">
            <a:avLst/>
          </a:prstGeom>
          <a:ln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D93BDAA-8FE4-42A8-AD87-5B12044E264F}"/>
              </a:ext>
            </a:extLst>
          </p:cNvPr>
          <p:cNvSpPr txBox="1"/>
          <p:nvPr/>
        </p:nvSpPr>
        <p:spPr>
          <a:xfrm>
            <a:off x="6041856" y="4001294"/>
            <a:ext cx="188093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 incubation period ~5.1 days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6CA2D4A0-A5A4-4159-8EBA-8C87D2587E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548" y="3424989"/>
            <a:ext cx="3799926" cy="216684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FDD95A7-ADDB-468F-84E2-DCCE84C125BA}"/>
              </a:ext>
            </a:extLst>
          </p:cNvPr>
          <p:cNvSpPr txBox="1"/>
          <p:nvPr/>
        </p:nvSpPr>
        <p:spPr>
          <a:xfrm>
            <a:off x="572276" y="5591836"/>
            <a:ext cx="395159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Lauer et al </a:t>
            </a:r>
            <a:r>
              <a:rPr lang="en-GB" sz="16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Ann Intern Med</a:t>
            </a:r>
            <a:r>
              <a:rPr lang="en-GB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2020</a:t>
            </a:r>
          </a:p>
        </p:txBody>
      </p:sp>
    </p:spTree>
    <p:extLst>
      <p:ext uri="{BB962C8B-B14F-4D97-AF65-F5344CB8AC3E}">
        <p14:creationId xmlns:p14="http://schemas.microsoft.com/office/powerpoint/2010/main" val="36732622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05B0A6-22FC-4F4F-A950-0319D1C30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Course of disease</a:t>
            </a:r>
            <a:endParaRPr lang="en-GB" b="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150A3D-83DE-4FFB-BE2A-C10D22E2DB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559968" cy="4351338"/>
          </a:xfrm>
        </p:spPr>
        <p:txBody>
          <a:bodyPr>
            <a:normAutofit/>
          </a:bodyPr>
          <a:lstStyle/>
          <a:p>
            <a:r>
              <a:rPr lang="en-US" sz="2400" dirty="0"/>
              <a:t>Those exposed become symptomatic after ~5.1 days</a:t>
            </a:r>
          </a:p>
          <a:p>
            <a:r>
              <a:rPr lang="en-US" sz="2400" dirty="0"/>
              <a:t>A fraction will not develop symptoms. This can ~ 79% in 10-19 </a:t>
            </a:r>
            <a:r>
              <a:rPr lang="en-US" sz="2400" dirty="0" err="1"/>
              <a:t>yr</a:t>
            </a:r>
            <a:r>
              <a:rPr lang="en-US" sz="2400" dirty="0"/>
              <a:t> old , and 31% in &gt; 20yr old</a:t>
            </a:r>
            <a:endParaRPr lang="en-GB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CB1268-6D58-4CA2-AA35-AF6A951B54CE}"/>
              </a:ext>
            </a:extLst>
          </p:cNvPr>
          <p:cNvSpPr txBox="1"/>
          <p:nvPr/>
        </p:nvSpPr>
        <p:spPr>
          <a:xfrm>
            <a:off x="5753876" y="3244334"/>
            <a:ext cx="531847" cy="3693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</a:t>
            </a:r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8799B3-6B58-47A5-857D-3FC00D7D951D}"/>
              </a:ext>
            </a:extLst>
          </p:cNvPr>
          <p:cNvSpPr txBox="1"/>
          <p:nvPr/>
        </p:nvSpPr>
        <p:spPr>
          <a:xfrm>
            <a:off x="6716402" y="3244334"/>
            <a:ext cx="531847" cy="3693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</a:t>
            </a:r>
            <a:endParaRPr lang="en-GB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7566B9C-1389-4A16-9F9D-7FFEC98E791B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6285723" y="3429000"/>
            <a:ext cx="4306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9172936-FCC9-4453-A753-DCABD7E6463E}"/>
              </a:ext>
            </a:extLst>
          </p:cNvPr>
          <p:cNvSpPr txBox="1"/>
          <p:nvPr/>
        </p:nvSpPr>
        <p:spPr>
          <a:xfrm>
            <a:off x="6019799" y="2182505"/>
            <a:ext cx="188093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Driven by a baseline transmissibility of ~2.2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5525BCD-F464-430E-8802-FB981CB200E8}"/>
              </a:ext>
            </a:extLst>
          </p:cNvPr>
          <p:cNvCxnSpPr>
            <a:cxnSpLocks/>
          </p:cNvCxnSpPr>
          <p:nvPr/>
        </p:nvCxnSpPr>
        <p:spPr>
          <a:xfrm flipH="1">
            <a:off x="6505074" y="2739191"/>
            <a:ext cx="136358" cy="565483"/>
          </a:xfrm>
          <a:prstGeom prst="straightConnector1">
            <a:avLst/>
          </a:prstGeom>
          <a:ln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C3FFF81-758E-4B27-B312-6D4E491BF594}"/>
              </a:ext>
            </a:extLst>
          </p:cNvPr>
          <p:cNvCxnSpPr/>
          <p:nvPr/>
        </p:nvCxnSpPr>
        <p:spPr>
          <a:xfrm>
            <a:off x="7248249" y="3424989"/>
            <a:ext cx="430679" cy="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5498B36-4F5F-4D58-917C-A0690C354EF7}"/>
              </a:ext>
            </a:extLst>
          </p:cNvPr>
          <p:cNvCxnSpPr>
            <a:cxnSpLocks/>
          </p:cNvCxnSpPr>
          <p:nvPr/>
        </p:nvCxnSpPr>
        <p:spPr>
          <a:xfrm flipV="1">
            <a:off x="7248249" y="3537284"/>
            <a:ext cx="147162" cy="464010"/>
          </a:xfrm>
          <a:prstGeom prst="straightConnector1">
            <a:avLst/>
          </a:prstGeom>
          <a:ln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D93BDAA-8FE4-42A8-AD87-5B12044E264F}"/>
              </a:ext>
            </a:extLst>
          </p:cNvPr>
          <p:cNvSpPr txBox="1"/>
          <p:nvPr/>
        </p:nvSpPr>
        <p:spPr>
          <a:xfrm>
            <a:off x="6041856" y="4001294"/>
            <a:ext cx="188093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 incubation period ~5.1 days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FDD95A7-ADDB-468F-84E2-DCCE84C125BA}"/>
              </a:ext>
            </a:extLst>
          </p:cNvPr>
          <p:cNvSpPr txBox="1"/>
          <p:nvPr/>
        </p:nvSpPr>
        <p:spPr>
          <a:xfrm>
            <a:off x="652486" y="6229551"/>
            <a:ext cx="395159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Davies et al </a:t>
            </a:r>
            <a:r>
              <a:rPr lang="en-GB" sz="16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Nature medicine</a:t>
            </a:r>
            <a:r>
              <a:rPr lang="en-GB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2020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4DB9CA-28D2-4EE7-AACC-9925E0E660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300" y="4211689"/>
            <a:ext cx="2073953" cy="196527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8504A37-FA2D-465B-8ACC-AB6D048ADF78}"/>
              </a:ext>
            </a:extLst>
          </p:cNvPr>
          <p:cNvSpPr txBox="1"/>
          <p:nvPr/>
        </p:nvSpPr>
        <p:spPr>
          <a:xfrm>
            <a:off x="7955654" y="2837266"/>
            <a:ext cx="531847" cy="3693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I</a:t>
            </a:r>
            <a:r>
              <a:rPr lang="en-US" baseline="-25000" dirty="0" err="1"/>
              <a:t>a</a:t>
            </a:r>
            <a:endParaRPr lang="en-GB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C5A5324-CE19-4543-AA25-1D78D35E4C22}"/>
              </a:ext>
            </a:extLst>
          </p:cNvPr>
          <p:cNvSpPr txBox="1"/>
          <p:nvPr/>
        </p:nvSpPr>
        <p:spPr>
          <a:xfrm>
            <a:off x="7955654" y="3627950"/>
            <a:ext cx="531847" cy="3693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</a:t>
            </a:r>
            <a:r>
              <a:rPr lang="en-US" baseline="-25000" dirty="0"/>
              <a:t>s</a:t>
            </a:r>
            <a:endParaRPr lang="en-GB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3CF9E95-9713-4F58-83EE-58C99CDEEEC6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7678928" y="3021932"/>
            <a:ext cx="276726" cy="4030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38D1E4F-D053-4142-8564-FC4FD5311A25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7678928" y="3409559"/>
            <a:ext cx="276726" cy="4030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82F18A5-63AA-4991-8341-13F30FD904B6}"/>
              </a:ext>
            </a:extLst>
          </p:cNvPr>
          <p:cNvCxnSpPr>
            <a:cxnSpLocks/>
          </p:cNvCxnSpPr>
          <p:nvPr/>
        </p:nvCxnSpPr>
        <p:spPr>
          <a:xfrm flipH="1">
            <a:off x="7817292" y="2436016"/>
            <a:ext cx="138362" cy="761266"/>
          </a:xfrm>
          <a:prstGeom prst="straightConnector1">
            <a:avLst/>
          </a:prstGeom>
          <a:ln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313484AC-9CB5-4513-8219-BA126364093F}"/>
              </a:ext>
            </a:extLst>
          </p:cNvPr>
          <p:cNvSpPr txBox="1"/>
          <p:nvPr/>
        </p:nvSpPr>
        <p:spPr>
          <a:xfrm>
            <a:off x="7872209" y="2006682"/>
            <a:ext cx="188093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~50% (in all ages) are asymptomatic</a:t>
            </a:r>
          </a:p>
        </p:txBody>
      </p:sp>
    </p:spTree>
    <p:extLst>
      <p:ext uri="{BB962C8B-B14F-4D97-AF65-F5344CB8AC3E}">
        <p14:creationId xmlns:p14="http://schemas.microsoft.com/office/powerpoint/2010/main" val="35598945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pt_template" id="{3B6A89AC-438B-4360-8CC4-3350E7EB4BC0}" vid="{587CBA4E-A729-48FD-838F-967F1FD4D281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pt_template" id="{3B6A89AC-438B-4360-8CC4-3350E7EB4BC0}" vid="{CA918E19-263B-411D-AE0A-63044FCB7DF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ppt_template</Template>
  <TotalTime>0</TotalTime>
  <Words>1016</Words>
  <Application>Microsoft Office PowerPoint</Application>
  <PresentationFormat>Widescreen</PresentationFormat>
  <Paragraphs>143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Arial</vt:lpstr>
      <vt:lpstr>Calibri</vt:lpstr>
      <vt:lpstr>Calibri Light</vt:lpstr>
      <vt:lpstr>Open Sans</vt:lpstr>
      <vt:lpstr>Wingdings</vt:lpstr>
      <vt:lpstr>Office Theme</vt:lpstr>
      <vt:lpstr>1_Office Theme</vt:lpstr>
      <vt:lpstr>Day 5 Lecture 1:   What do we now about SARS-CoV-2</vt:lpstr>
      <vt:lpstr>Aims of the session</vt:lpstr>
      <vt:lpstr>SARS-CoV2 : the start of a pandemic</vt:lpstr>
      <vt:lpstr>SARS-CoV2 : the start of a pandemic</vt:lpstr>
      <vt:lpstr>Transmission of SARS-CoV2</vt:lpstr>
      <vt:lpstr>Transmissibility of SARS-CoV2 </vt:lpstr>
      <vt:lpstr>Transmissibility of SARS-CoV2 </vt:lpstr>
      <vt:lpstr>Course of disease</vt:lpstr>
      <vt:lpstr>Course of disease</vt:lpstr>
      <vt:lpstr>Course of disease</vt:lpstr>
      <vt:lpstr>Course of disease</vt:lpstr>
      <vt:lpstr>We have a model! </vt:lpstr>
      <vt:lpstr>What can we say so far ?</vt:lpstr>
      <vt:lpstr>Challenges</vt:lpstr>
      <vt:lpstr>Mitigation</vt:lpstr>
      <vt:lpstr>Suppression (pre-vaccination)</vt:lpstr>
      <vt:lpstr>Vaccination</vt:lpstr>
      <vt:lpstr>Improved medical care</vt:lpstr>
      <vt:lpstr>Summary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Day 5 Lecture 1:   What do we now about SARS-CoV-2</dc:title>
  <dc:creator>Juan  Vesga</dc:creator>
  <cp:lastModifiedBy>Juan  Vesga</cp:lastModifiedBy>
  <cp:revision>16</cp:revision>
  <dcterms:created xsi:type="dcterms:W3CDTF">2021-10-30T20:21:11Z</dcterms:created>
  <dcterms:modified xsi:type="dcterms:W3CDTF">2023-05-31T14:32:48Z</dcterms:modified>
</cp:coreProperties>
</file>